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8" r:id="rId2"/>
    <p:sldId id="256" r:id="rId3"/>
    <p:sldId id="259" r:id="rId4"/>
    <p:sldId id="260" r:id="rId5"/>
    <p:sldId id="262" r:id="rId6"/>
    <p:sldId id="25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236"/>
    <a:srgbClr val="001746"/>
    <a:srgbClr val="002E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75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D9C7-FE70-4402-BC00-2B7B64604148}" type="datetimeFigureOut">
              <a:rPr lang="en-US" smtClean="0"/>
              <a:t>04/03/2019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9264-C6F4-4F28-AD95-3AB1344EC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85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D9C7-FE70-4402-BC00-2B7B64604148}" type="datetimeFigureOut">
              <a:rPr lang="en-US" smtClean="0"/>
              <a:t>04/03/2019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9264-C6F4-4F28-AD95-3AB1344EC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865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D9C7-FE70-4402-BC00-2B7B64604148}" type="datetimeFigureOut">
              <a:rPr lang="en-US" smtClean="0"/>
              <a:t>04/03/2019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9264-C6F4-4F28-AD95-3AB1344EC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24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D9C7-FE70-4402-BC00-2B7B64604148}" type="datetimeFigureOut">
              <a:rPr lang="en-US" smtClean="0"/>
              <a:t>04/03/2019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9264-C6F4-4F28-AD95-3AB1344EC5F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7099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D9C7-FE70-4402-BC00-2B7B64604148}" type="datetimeFigureOut">
              <a:rPr lang="en-US" smtClean="0"/>
              <a:t>04/03/2019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9264-C6F4-4F28-AD95-3AB1344EC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012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D9C7-FE70-4402-BC00-2B7B64604148}" type="datetimeFigureOut">
              <a:rPr lang="en-US" smtClean="0"/>
              <a:t>04/03/2019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9264-C6F4-4F28-AD95-3AB1344EC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80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D9C7-FE70-4402-BC00-2B7B64604148}" type="datetimeFigureOut">
              <a:rPr lang="en-US" smtClean="0"/>
              <a:t>04/03/2019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9264-C6F4-4F28-AD95-3AB1344EC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712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D9C7-FE70-4402-BC00-2B7B64604148}" type="datetimeFigureOut">
              <a:rPr lang="en-US" smtClean="0"/>
              <a:t>04/03/2019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9264-C6F4-4F28-AD95-3AB1344EC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966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D9C7-FE70-4402-BC00-2B7B64604148}" type="datetimeFigureOut">
              <a:rPr lang="en-US" smtClean="0"/>
              <a:t>04/03/2019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9264-C6F4-4F28-AD95-3AB1344EC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2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D9C7-FE70-4402-BC00-2B7B64604148}" type="datetimeFigureOut">
              <a:rPr lang="en-US" smtClean="0"/>
              <a:t>04/03/2019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9264-C6F4-4F28-AD95-3AB1344EC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300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D9C7-FE70-4402-BC00-2B7B64604148}" type="datetimeFigureOut">
              <a:rPr lang="en-US" smtClean="0"/>
              <a:t>04/03/2019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9264-C6F4-4F28-AD95-3AB1344EC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724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D9C7-FE70-4402-BC00-2B7B64604148}" type="datetimeFigureOut">
              <a:rPr lang="en-US" smtClean="0"/>
              <a:t>04/03/2019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9264-C6F4-4F28-AD95-3AB1344EC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63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D9C7-FE70-4402-BC00-2B7B64604148}" type="datetimeFigureOut">
              <a:rPr lang="en-US" smtClean="0"/>
              <a:t>04/03/2019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9264-C6F4-4F28-AD95-3AB1344EC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969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D9C7-FE70-4402-BC00-2B7B64604148}" type="datetimeFigureOut">
              <a:rPr lang="en-US" smtClean="0"/>
              <a:t>04/03/2019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9264-C6F4-4F28-AD95-3AB1344EC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243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D9C7-FE70-4402-BC00-2B7B64604148}" type="datetimeFigureOut">
              <a:rPr lang="en-US" smtClean="0"/>
              <a:t>04/03/2019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9264-C6F4-4F28-AD95-3AB1344EC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74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D9C7-FE70-4402-BC00-2B7B64604148}" type="datetimeFigureOut">
              <a:rPr lang="en-US" smtClean="0"/>
              <a:t>04/03/2019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9264-C6F4-4F28-AD95-3AB1344EC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02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D9C7-FE70-4402-BC00-2B7B64604148}" type="datetimeFigureOut">
              <a:rPr lang="en-US" smtClean="0"/>
              <a:t>04/03/2019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9264-C6F4-4F28-AD95-3AB1344EC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97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2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A51D9C7-FE70-4402-BC00-2B7B64604148}" type="datetimeFigureOut">
              <a:rPr lang="en-US" smtClean="0"/>
              <a:t>04/03/2019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F9264-C6F4-4F28-AD95-3AB1344EC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641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3890" y="3317524"/>
            <a:ext cx="8009005" cy="3329581"/>
          </a:xfrm>
        </p:spPr>
        <p:txBody>
          <a:bodyPr/>
          <a:lstStyle/>
          <a:p>
            <a:r>
              <a:rPr lang="en-US" sz="8000" dirty="0" smtClean="0">
                <a:solidFill>
                  <a:srgbClr val="FFFF00"/>
                </a:solidFill>
                <a:latin typeface="Book Antiqua" panose="02040602050305030304" pitchFamily="18" charset="0"/>
              </a:rPr>
              <a:t>Fire Doors</a:t>
            </a:r>
            <a:endParaRPr lang="en-US" sz="8000" dirty="0">
              <a:solidFill>
                <a:srgbClr val="FFFF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50581" y="5805055"/>
            <a:ext cx="1619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Book Antiqua" panose="02040602050305030304" pitchFamily="18" charset="0"/>
              </a:rPr>
              <a:t>3/2019</a:t>
            </a:r>
            <a:endParaRPr lang="en-US" sz="3600" dirty="0">
              <a:solidFill>
                <a:srgbClr val="FFFF0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23529" y="1022222"/>
            <a:ext cx="9786657" cy="33281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1500" dirty="0" smtClean="0">
                <a:solidFill>
                  <a:srgbClr val="FFFF00"/>
                </a:solidFill>
                <a:latin typeface="Book Antiqua" panose="02040602050305030304" pitchFamily="18" charset="0"/>
              </a:rPr>
              <a:t>Do You See </a:t>
            </a:r>
          </a:p>
          <a:p>
            <a:r>
              <a:rPr lang="en-US" sz="11500" dirty="0" smtClean="0">
                <a:solidFill>
                  <a:srgbClr val="FFFF00"/>
                </a:solidFill>
                <a:latin typeface="Book Antiqua" panose="02040602050305030304" pitchFamily="18" charset="0"/>
              </a:rPr>
              <a:t>What I See?</a:t>
            </a:r>
            <a:endParaRPr lang="en-US" sz="11500" dirty="0">
              <a:solidFill>
                <a:srgbClr val="FFFF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224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53290" y="1184565"/>
            <a:ext cx="6303817" cy="4544291"/>
          </a:xfrm>
          <a:prstGeom prst="rect">
            <a:avLst/>
          </a:prstGeom>
          <a:noFill/>
          <a:ln w="120650" cap="flat" cmpd="dbl">
            <a:solidFill>
              <a:srgbClr val="92D050"/>
            </a:solidFill>
            <a:prstDash val="solid"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147582" y="450367"/>
            <a:ext cx="5556738" cy="206210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Book Antiqua" panose="02040602050305030304" pitchFamily="18" charset="0"/>
              </a:rPr>
              <a:t>Wired glass has been replaced with a pane of non-wired, non-rated, rippled glass</a:t>
            </a:r>
            <a:endParaRPr lang="en-US" sz="3200" dirty="0">
              <a:solidFill>
                <a:srgbClr val="FFFF00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Down Arrow 8"/>
          <p:cNvSpPr/>
          <p:nvPr/>
        </p:nvSpPr>
        <p:spPr>
          <a:xfrm rot="5400000">
            <a:off x="3548151" y="-969498"/>
            <a:ext cx="484632" cy="4001469"/>
          </a:xfrm>
          <a:prstGeom prst="downArrow">
            <a:avLst/>
          </a:prstGeom>
          <a:solidFill>
            <a:srgbClr val="FFFF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788098" y="2266249"/>
            <a:ext cx="3691524" cy="255454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Book Antiqua" panose="02040602050305030304" pitchFamily="18" charset="0"/>
              </a:rPr>
              <a:t>Missing tags, screws and hardware, won’t stay latched at floor</a:t>
            </a:r>
            <a:endParaRPr lang="en-US" sz="3200" dirty="0">
              <a:solidFill>
                <a:srgbClr val="FFFF00"/>
              </a:solidFill>
              <a:latin typeface="Book Antiqua" panose="02040602050305030304" pitchFamily="18" charset="0"/>
            </a:endParaRPr>
          </a:p>
        </p:txBody>
      </p:sp>
      <p:sp>
        <p:nvSpPr>
          <p:cNvPr id="14" name="Down Arrow 13"/>
          <p:cNvSpPr/>
          <p:nvPr/>
        </p:nvSpPr>
        <p:spPr>
          <a:xfrm rot="5400000">
            <a:off x="5188667" y="2777227"/>
            <a:ext cx="484632" cy="4001469"/>
          </a:xfrm>
          <a:prstGeom prst="downArrow">
            <a:avLst/>
          </a:prstGeom>
          <a:solidFill>
            <a:srgbClr val="FFFF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527409" y="5020278"/>
            <a:ext cx="45346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Book Antiqua" panose="02040602050305030304" pitchFamily="18" charset="0"/>
              </a:rPr>
              <a:t>Nothing identified on fire door inspection</a:t>
            </a:r>
            <a:endParaRPr lang="en-US" sz="3200" dirty="0">
              <a:solidFill>
                <a:srgbClr val="FFFF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381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llow Metal Door with Lou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5684" y="606485"/>
            <a:ext cx="2185843" cy="5820292"/>
          </a:xfrm>
          <a:prstGeom prst="rect">
            <a:avLst/>
          </a:prstGeom>
          <a:solidFill>
            <a:srgbClr val="92D050"/>
          </a:solidFill>
          <a:ln w="120650" cmpd="thickThin">
            <a:solidFill>
              <a:srgbClr val="92D050"/>
            </a:solidFill>
          </a:ln>
          <a:extLst/>
        </p:spPr>
      </p:pic>
      <p:sp>
        <p:nvSpPr>
          <p:cNvPr id="2" name="TextBox 1"/>
          <p:cNvSpPr txBox="1"/>
          <p:nvPr/>
        </p:nvSpPr>
        <p:spPr>
          <a:xfrm rot="10800000" flipV="1">
            <a:off x="1025237" y="1271734"/>
            <a:ext cx="52647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Book Antiqua" panose="02040602050305030304" pitchFamily="18" charset="0"/>
              </a:rPr>
              <a:t>We have even seen a metal door with louvers that ‘passed’ a fire door inspection</a:t>
            </a:r>
            <a:endParaRPr lang="en-US" sz="4000" dirty="0">
              <a:solidFill>
                <a:srgbClr val="FFFF00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4361345" y="4870297"/>
            <a:ext cx="4237214" cy="51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369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7593" y="2114417"/>
            <a:ext cx="908399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FF00"/>
                </a:solidFill>
                <a:latin typeface="Book Antiqua" panose="02040602050305030304" pitchFamily="18" charset="0"/>
              </a:rPr>
              <a:t>Why is it important to follow a barrier from outside wall to outside wall? </a:t>
            </a:r>
            <a:endParaRPr lang="en-US" sz="5400" dirty="0">
              <a:solidFill>
                <a:srgbClr val="FFFF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273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219" y="471056"/>
            <a:ext cx="1118061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Book Antiqua" panose="02040602050305030304" pitchFamily="18" charset="0"/>
              </a:rPr>
              <a:t>Why is it important to have Life Safety drawings, blueprints or a code footprint? </a:t>
            </a:r>
          </a:p>
          <a:p>
            <a:endParaRPr lang="en-US" sz="2800" dirty="0">
              <a:solidFill>
                <a:srgbClr val="FFFF00"/>
              </a:solidFill>
              <a:latin typeface="Book Antiqua" panose="02040602050305030304" pitchFamily="18" charset="0"/>
            </a:endParaRPr>
          </a:p>
          <a:p>
            <a:r>
              <a:rPr lang="en-US" sz="2800" dirty="0" smtClean="0">
                <a:solidFill>
                  <a:srgbClr val="FFFF00"/>
                </a:solidFill>
                <a:latin typeface="Book Antiqua" panose="02040602050305030304" pitchFamily="18" charset="0"/>
              </a:rPr>
              <a:t>If the facility doesn’t know what they have how can the structure be maintained correctly? How can you survey the building correctly and determine an acceptable POC? </a:t>
            </a:r>
          </a:p>
          <a:p>
            <a:endParaRPr lang="en-US" sz="2800" dirty="0" smtClean="0">
              <a:solidFill>
                <a:srgbClr val="FFFF00"/>
              </a:solidFill>
              <a:latin typeface="Book Antiqua" panose="02040602050305030304" pitchFamily="18" charset="0"/>
            </a:endParaRPr>
          </a:p>
          <a:p>
            <a:r>
              <a:rPr lang="en-US" sz="2800" dirty="0" smtClean="0">
                <a:solidFill>
                  <a:srgbClr val="FFFF00"/>
                </a:solidFill>
                <a:latin typeface="Book Antiqua" panose="02040602050305030304" pitchFamily="18" charset="0"/>
              </a:rPr>
              <a:t>Construction Type?				(A fix with wood in a Type II)</a:t>
            </a:r>
          </a:p>
          <a:p>
            <a:r>
              <a:rPr lang="en-US" sz="2800" dirty="0" smtClean="0">
                <a:solidFill>
                  <a:srgbClr val="FFFF00"/>
                </a:solidFill>
                <a:latin typeface="Book Antiqua" panose="02040602050305030304" pitchFamily="18" charset="0"/>
              </a:rPr>
              <a:t>Hour ratings?						(Built/maintained to UL design)</a:t>
            </a:r>
          </a:p>
          <a:p>
            <a:r>
              <a:rPr lang="en-US" sz="2800" dirty="0" smtClean="0">
                <a:solidFill>
                  <a:srgbClr val="FFFF00"/>
                </a:solidFill>
                <a:latin typeface="Book Antiqua" panose="02040602050305030304" pitchFamily="18" charset="0"/>
              </a:rPr>
              <a:t>Ceiling rating?					(Ceiling tiles/return air grids)</a:t>
            </a:r>
          </a:p>
          <a:p>
            <a:r>
              <a:rPr lang="en-US" sz="2800" dirty="0" smtClean="0">
                <a:solidFill>
                  <a:srgbClr val="FFFF00"/>
                </a:solidFill>
                <a:latin typeface="Book Antiqua" panose="02040602050305030304" pitchFamily="18" charset="0"/>
              </a:rPr>
              <a:t>Firewall or smoke wall? 		(</a:t>
            </a:r>
            <a:r>
              <a:rPr lang="en-US" sz="2800" dirty="0">
                <a:solidFill>
                  <a:srgbClr val="FFFF00"/>
                </a:solidFill>
                <a:latin typeface="Book Antiqua" panose="02040602050305030304" pitchFamily="18" charset="0"/>
              </a:rPr>
              <a:t>Caulk ratings)	</a:t>
            </a:r>
            <a:endParaRPr lang="en-US" sz="2800" dirty="0" smtClean="0">
              <a:solidFill>
                <a:srgbClr val="FFFF00"/>
              </a:solidFill>
              <a:latin typeface="Book Antiqua" panose="02040602050305030304" pitchFamily="18" charset="0"/>
            </a:endParaRPr>
          </a:p>
          <a:p>
            <a:r>
              <a:rPr lang="en-US" sz="2800" dirty="0" smtClean="0">
                <a:solidFill>
                  <a:srgbClr val="FFFF00"/>
                </a:solidFill>
                <a:latin typeface="Book Antiqua" panose="02040602050305030304" pitchFamily="18" charset="0"/>
              </a:rPr>
              <a:t>Fire doors or smoke doors?	(Placard/latch/direction of travel)</a:t>
            </a:r>
          </a:p>
          <a:p>
            <a:endParaRPr lang="en-US" sz="2800" dirty="0">
              <a:solidFill>
                <a:srgbClr val="FFFF00"/>
              </a:solidFill>
              <a:latin typeface="Book Antiqua" panose="02040602050305030304" pitchFamily="18" charset="0"/>
            </a:endParaRPr>
          </a:p>
          <a:p>
            <a:endParaRPr lang="en-US" sz="2800" dirty="0">
              <a:solidFill>
                <a:srgbClr val="FFFF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994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57" y="381000"/>
            <a:ext cx="7990450" cy="6096000"/>
          </a:xfrm>
          <a:prstGeom prst="rect">
            <a:avLst/>
          </a:prstGeom>
          <a:ln w="2286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8516027" y="215732"/>
            <a:ext cx="3527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Book Antiqua" panose="02040602050305030304" pitchFamily="18" charset="0"/>
              </a:rPr>
              <a:t>Two hour firewall</a:t>
            </a:r>
            <a:endParaRPr lang="en-US" sz="3200" dirty="0">
              <a:solidFill>
                <a:srgbClr val="FFFF00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7157986" y="508120"/>
            <a:ext cx="484632" cy="2053362"/>
          </a:xfrm>
          <a:prstGeom prst="downArrow">
            <a:avLst/>
          </a:prstGeom>
          <a:solidFill>
            <a:srgbClr val="FFFF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TextBox 8"/>
          <p:cNvSpPr txBox="1"/>
          <p:nvPr/>
        </p:nvSpPr>
        <p:spPr>
          <a:xfrm>
            <a:off x="467528" y="903431"/>
            <a:ext cx="3273244" cy="206210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Book Antiqua" panose="02040602050305030304" pitchFamily="18" charset="0"/>
              </a:rPr>
              <a:t>Continues to outside wall with another door to an office</a:t>
            </a:r>
            <a:endParaRPr lang="en-US" sz="3200" dirty="0">
              <a:solidFill>
                <a:srgbClr val="FFFF00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Down Arrow 9"/>
          <p:cNvSpPr/>
          <p:nvPr/>
        </p:nvSpPr>
        <p:spPr>
          <a:xfrm rot="5400000">
            <a:off x="4629479" y="1318598"/>
            <a:ext cx="484632" cy="6401286"/>
          </a:xfrm>
          <a:prstGeom prst="downArrow">
            <a:avLst/>
          </a:prstGeom>
          <a:solidFill>
            <a:srgbClr val="FFFF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858250" y="1300163"/>
            <a:ext cx="28426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Book Antiqua" panose="02040602050305030304" pitchFamily="18" charset="0"/>
              </a:rPr>
              <a:t>Office door in firewall is not positive latching, no self-closure, no label, and missed during the facility’s fire door inspection </a:t>
            </a:r>
            <a:endParaRPr lang="en-US" sz="3200" dirty="0">
              <a:solidFill>
                <a:srgbClr val="FFFF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8777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</TotalTime>
  <Words>159</Words>
  <Application>Microsoft Office PowerPoint</Application>
  <PresentationFormat>Widescreen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Century Gothic</vt:lpstr>
      <vt:lpstr>Wingdings 3</vt:lpstr>
      <vt:lpstr>Ion</vt:lpstr>
      <vt:lpstr>Fire Doors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Katharine Achor</dc:creator>
  <cp:lastModifiedBy>Katharine Achor</cp:lastModifiedBy>
  <cp:revision>35</cp:revision>
  <dcterms:created xsi:type="dcterms:W3CDTF">2019-03-30T23:40:34Z</dcterms:created>
  <dcterms:modified xsi:type="dcterms:W3CDTF">2019-04-03T12:58:27Z</dcterms:modified>
</cp:coreProperties>
</file>